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Alexandria"/>
      <p:regular r:id="rId18"/>
    </p:embeddedFont>
    <p:embeddedFont>
      <p:font typeface="Alexandria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3951" y="1875234"/>
            <a:ext cx="721625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 Learned from the Artificial Intelligence Course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535073"/>
            <a:ext cx="30480" cy="1814274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360449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Theory to Practice: Search Algorithms, Games, and Intelligent Agents, CSPs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414992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469534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04C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Mst. Tanzina Islam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524077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04C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ID: 0562320005101002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578619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04C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Course Code: CSE-06133115(Theory) &amp; CSE-06133116(Lab)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93790" y="63316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9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Learning Through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424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Implementation Benefits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9714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Coding algorithms reinforces conceptual understanding and reveals practical challenges like optimization, memory management, and edge cases in real systems.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444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Viva &amp; Assessment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025384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Direct discussion with instructors about design decisions, algorithm trade-offs, and problem-solving approaches deepens learning and prepares for professional AI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85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extend our sincere gratitude to our course instructor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04C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Mr. Razorshi Prozzwal Talukder sir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your exceptional guidance and dedication throughout this journey into Artificial Intelligence 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a truly enriching experience!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968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Artificial Intelligence?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081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Definition &amp; Scope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662482"/>
            <a:ext cx="3501509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Artificial Intelligence refers to computer systems designed to perform tasks that typically require human intelligence. These include learning from experience, recognizing patterns, understanding language, and making decisions.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342721" y="3081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Core Goals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342721" y="36624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intelligent machines that solve complex problems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342721" y="44675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systems to learn and improve from data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342721" y="52726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reasoning and decision-making capabilities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42721" y="60777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Simulate human cognitive functions computationally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Intelligent Agents &amp; Environments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744" cy="2773799"/>
          </a:xfrm>
          <a:prstGeom prst="roundRect">
            <a:avLst>
              <a:gd name="adj" fmla="val 343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Agent Types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reflex, model-based, goal-based, and utility-based, learning agents and act within their environments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88524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Environment Properties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2999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Fully vs. partially observable, deterministic vs. stochastic, static vs. dynamic, discrete vs. continuous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Agent Design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Agents receive percepts through sensors and execute actions through actuators to achieve goals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389" y="916186"/>
            <a:ext cx="4975622" cy="63972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5089" y="724495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Uninformed Search Algorithms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715089" y="2307788"/>
            <a:ext cx="771382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algorithms explore the search space without using domain-specific knowledge, relying only on the problem definition.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715089" y="3191232"/>
            <a:ext cx="459700" cy="459700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1647" y="3229511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379101" y="3261360"/>
            <a:ext cx="332363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Breadth-First Search (BFS)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379101" y="3703082"/>
            <a:ext cx="704981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Explores nodes level by level, guarantees shortest path in uniform-cost problems, but memory-intensive.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15089" y="4765358"/>
            <a:ext cx="459700" cy="459700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91647" y="4803636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379101" y="4835485"/>
            <a:ext cx="3108246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Depth-First Search (DFS)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379101" y="5277207"/>
            <a:ext cx="704981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Explores deeply along one branch before backtracking. Memory efficient but may find longer paths than optimal.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15089" y="6339483"/>
            <a:ext cx="459700" cy="459700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91647" y="6377761"/>
            <a:ext cx="306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379101" y="6409611"/>
            <a:ext cx="536864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Iterative Deepening &amp; Bidirectional Search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1379101" y="6851333"/>
            <a:ext cx="704981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Iterative Deepening combines DFS benefits with BFS optimality. Bidirectional search searches from goal and start simultaneously.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18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3321129"/>
            <a:ext cx="7713583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Informed Search Algorithms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119" y="4328160"/>
            <a:ext cx="1310616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algorithms leverage heuristic knowledge to guide the search efficiently toward the goal.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2119" y="4921448"/>
            <a:ext cx="4223623" cy="2708910"/>
          </a:xfrm>
          <a:prstGeom prst="roundRect">
            <a:avLst>
              <a:gd name="adj" fmla="val 3376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0245" y="516957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A* Search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10245" y="5640348"/>
            <a:ext cx="3727371" cy="1741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Combines actual cost and heuristic estimate. Optimal and complete when using admissible heuristics. Widely considered the gold standard.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3388" y="4921448"/>
            <a:ext cx="4223623" cy="2708910"/>
          </a:xfrm>
          <a:prstGeom prst="roundRect">
            <a:avLst>
              <a:gd name="adj" fmla="val 3376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515" y="516957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Hill Climbing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451515" y="5640348"/>
            <a:ext cx="372737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Greedy algorithm that moves toward the steepest improvement. Fast but can get stuck in local maxima without proper technique.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4658" y="4921448"/>
            <a:ext cx="4223623" cy="2708910"/>
          </a:xfrm>
          <a:prstGeom prst="roundRect">
            <a:avLst>
              <a:gd name="adj" fmla="val 3376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2784" y="516957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Beam Search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892784" y="5640348"/>
            <a:ext cx="372737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Memory-efficient variant that keeps only k best nodes at each level, balancing completeness and computational efficiency.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53691"/>
            <a:ext cx="7271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Game-Playing Algorithms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0026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Adversarial search algorithms for two-player games where agents must consider opponent strategies and plan multiple moves ahead.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2983587"/>
            <a:ext cx="907256" cy="2032754"/>
          </a:xfrm>
          <a:prstGeom prst="roundRect">
            <a:avLst>
              <a:gd name="adj" fmla="val 3600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7278" y="37872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927860" y="3210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Minimax Algorithm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927860" y="3700820"/>
            <a:ext cx="64223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Explores game tree recursively, alternating between maximizing and minimizing players to find optimal strategy.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3790" y="5243155"/>
            <a:ext cx="907256" cy="2032754"/>
          </a:xfrm>
          <a:prstGeom prst="roundRect">
            <a:avLst>
              <a:gd name="adj" fmla="val 3600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77278" y="60468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927860" y="5469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Alpha-Beta Pruning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927860" y="5960388"/>
            <a:ext cx="64223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Optimization of Minimax that eliminates branches guaranteed not to affect final decision, dramatically reducing computation.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9108" y="376357"/>
            <a:ext cx="4139446" cy="427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Classic Search Problems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9108" y="1077754"/>
            <a:ext cx="13672185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Practical problem domains used to test and validate search algorithms, each with unique characteristics and constraints.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9108" y="1587579"/>
            <a:ext cx="171104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8-Puzzle Problem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79108" y="1938218"/>
            <a:ext cx="6669167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3×3 grid with 8 numbered tiles and one blank. Goal is to rearrange tiles to match target configuration. Demonstrates state-space search and heuristic design.</a:t>
            </a:r>
            <a:endParaRPr lang="en-US" sz="10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108" y="2530316"/>
            <a:ext cx="6669167" cy="66691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9746" y="1587579"/>
            <a:ext cx="171104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N-Queens Problem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89746" y="1938218"/>
            <a:ext cx="6669167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Place N queens on an N×N chessboard with no two queens attacking each other. Classic constraint satisfaction problem requiring backtracking and constraint propagation.</a:t>
            </a:r>
            <a:endParaRPr lang="en-US" sz="10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746" y="2530316"/>
            <a:ext cx="6669167" cy="66691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6356" y="471368"/>
            <a:ext cx="6978491" cy="5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Constraint Satisfaction Problems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6356" y="1263968"/>
            <a:ext cx="7944088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Systematic approaches to problems with variables, domains, and constraints, using techniques like node consistency, arc consistency, and path consistency.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086356" y="2005370"/>
            <a:ext cx="171331" cy="21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086356" y="2273618"/>
            <a:ext cx="7944088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7" name="Text 4"/>
          <p:cNvSpPr/>
          <p:nvPr/>
        </p:nvSpPr>
        <p:spPr>
          <a:xfrm>
            <a:off x="6086356" y="2404943"/>
            <a:ext cx="262044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Representation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086356" y="2775585"/>
            <a:ext cx="79440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variables, their domains, and constraints governing valid value assignments.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086356" y="3349704"/>
            <a:ext cx="171331" cy="21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86356" y="3617952"/>
            <a:ext cx="7944088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1" name="Text 8"/>
          <p:cNvSpPr/>
          <p:nvPr/>
        </p:nvSpPr>
        <p:spPr>
          <a:xfrm>
            <a:off x="6086356" y="3749278"/>
            <a:ext cx="214264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 Consistency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86356" y="4119920"/>
            <a:ext cx="79440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 domain values for individual variables that violate unary constraints.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086356" y="4694039"/>
            <a:ext cx="171331" cy="21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086356" y="4962287"/>
            <a:ext cx="7944088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5" name="Text 12"/>
          <p:cNvSpPr/>
          <p:nvPr/>
        </p:nvSpPr>
        <p:spPr>
          <a:xfrm>
            <a:off x="6086356" y="5093613"/>
            <a:ext cx="214264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Arc Consistency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086356" y="5464254"/>
            <a:ext cx="7944088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that for every value in one variable's domain, there exists a compatible value in related variables' domains.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086356" y="6312694"/>
            <a:ext cx="171331" cy="21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086356" y="6580942"/>
            <a:ext cx="7944088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9" name="Text 16"/>
          <p:cNvSpPr/>
          <p:nvPr/>
        </p:nvSpPr>
        <p:spPr>
          <a:xfrm>
            <a:off x="6086356" y="6712268"/>
            <a:ext cx="214264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Path Consistency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086356" y="7082909"/>
            <a:ext cx="7944088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Verify that value assignments to pairs of variables can be extended to consistent assignments with other variables.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820" y="943689"/>
            <a:ext cx="4932640" cy="63421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5216" y="785336"/>
            <a:ext cx="7593568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Implementation &amp; Practical Applications</a:t>
            </a:r>
            <a:endParaRPr lang="en-US" sz="4350" dirty="0"/>
          </a:p>
        </p:txBody>
      </p:sp>
      <p:sp>
        <p:nvSpPr>
          <p:cNvPr id="5" name="Text 1"/>
          <p:cNvSpPr/>
          <p:nvPr/>
        </p:nvSpPr>
        <p:spPr>
          <a:xfrm>
            <a:off x="775216" y="2501741"/>
            <a:ext cx="759356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implement all algorithms in their preferred programming languages, building real games and solving problems to deepen understanding.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775216" y="3813810"/>
            <a:ext cx="7593568" cy="3630454"/>
          </a:xfrm>
          <a:prstGeom prst="roundRect">
            <a:avLst>
              <a:gd name="adj" fmla="val 256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82836" y="3821430"/>
            <a:ext cx="3789164" cy="1984772"/>
          </a:xfrm>
          <a:prstGeom prst="roundRect">
            <a:avLst>
              <a:gd name="adj" fmla="val 4687"/>
            </a:avLst>
          </a:prstGeom>
          <a:solidFill>
            <a:srgbClr val="D2DDF9"/>
          </a:solidFill>
          <a:ln/>
        </p:spPr>
      </p:sp>
      <p:sp>
        <p:nvSpPr>
          <p:cNvPr id="8" name="Text 4"/>
          <p:cNvSpPr/>
          <p:nvPr/>
        </p:nvSpPr>
        <p:spPr>
          <a:xfrm>
            <a:off x="1004292" y="4042886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Tic-Tac-Toe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004292" y="4521756"/>
            <a:ext cx="334625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Implemented using Minimax algorithm to create an unbeatable player.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4572000" y="3821430"/>
            <a:ext cx="3789164" cy="1984772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11" name="Shape 7"/>
          <p:cNvSpPr/>
          <p:nvPr/>
        </p:nvSpPr>
        <p:spPr>
          <a:xfrm>
            <a:off x="4572000" y="3821430"/>
            <a:ext cx="30480" cy="1984772"/>
          </a:xfrm>
          <a:prstGeom prst="roundRect">
            <a:avLst>
              <a:gd name="adj" fmla="val 305211"/>
            </a:avLst>
          </a:prstGeom>
          <a:solidFill>
            <a:srgbClr val="B8C3DF"/>
          </a:solidFill>
          <a:ln/>
        </p:spPr>
      </p:sp>
      <p:sp>
        <p:nvSpPr>
          <p:cNvPr id="12" name="Text 8"/>
          <p:cNvSpPr/>
          <p:nvPr/>
        </p:nvSpPr>
        <p:spPr>
          <a:xfrm>
            <a:off x="4793456" y="4042886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Chess Engine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4793456" y="4521756"/>
            <a:ext cx="334625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Alpha-Beta pruning for efficient move evaluation in complex game trees.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82836" y="5806202"/>
            <a:ext cx="7578328" cy="1630442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15" name="Shape 11"/>
          <p:cNvSpPr/>
          <p:nvPr/>
        </p:nvSpPr>
        <p:spPr>
          <a:xfrm>
            <a:off x="782836" y="5806202"/>
            <a:ext cx="7578328" cy="30480"/>
          </a:xfrm>
          <a:prstGeom prst="roundRect">
            <a:avLst>
              <a:gd name="adj" fmla="val 305211"/>
            </a:avLst>
          </a:prstGeom>
          <a:solidFill>
            <a:srgbClr val="B8C3DF"/>
          </a:solidFill>
          <a:ln/>
        </p:spPr>
      </p:sp>
      <p:sp>
        <p:nvSpPr>
          <p:cNvPr id="16" name="Text 12"/>
          <p:cNvSpPr/>
          <p:nvPr/>
        </p:nvSpPr>
        <p:spPr>
          <a:xfrm>
            <a:off x="1004292" y="602765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Subtraction Game</a:t>
            </a:r>
            <a:endParaRPr lang="en-US" sz="2150" dirty="0"/>
          </a:p>
        </p:txBody>
      </p:sp>
      <p:sp>
        <p:nvSpPr>
          <p:cNvPr id="17" name="Text 13"/>
          <p:cNvSpPr/>
          <p:nvPr/>
        </p:nvSpPr>
        <p:spPr>
          <a:xfrm>
            <a:off x="1004292" y="6506528"/>
            <a:ext cx="71354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Two-player game using Minimax to explore optimal strategies and game theory principles.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2025-10-24T07:40:23Z</dcterms:created>
  <dcterms:modified xsi:type="dcterms:W3CDTF">2025-10-24T07:40:23Z</dcterms:modified>
</cp:coreProperties>
</file>